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0"/>
  </p:notesMasterIdLst>
  <p:sldIdLst>
    <p:sldId id="256" r:id="rId2"/>
    <p:sldId id="294" r:id="rId3"/>
    <p:sldId id="288" r:id="rId4"/>
    <p:sldId id="296" r:id="rId5"/>
    <p:sldId id="297" r:id="rId6"/>
    <p:sldId id="298" r:id="rId7"/>
    <p:sldId id="287" r:id="rId8"/>
    <p:sldId id="29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938"/>
    <a:srgbClr val="5CC09A"/>
    <a:srgbClr val="126C6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6" autoAdjust="0"/>
    <p:restoredTop sz="94660"/>
  </p:normalViewPr>
  <p:slideViewPr>
    <p:cSldViewPr>
      <p:cViewPr varScale="1">
        <p:scale>
          <a:sx n="70" d="100"/>
          <a:sy n="70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C6226-74DD-4DD4-97DB-0CD6E81290E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D90FB-BC79-4183-965C-A896388F6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667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esign\2014\02_пед\53_шаблон презентации\01_slide_vershin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56" y="-37336"/>
            <a:ext cx="9213868" cy="6912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130425"/>
            <a:ext cx="6408712" cy="1470025"/>
          </a:xfrm>
        </p:spPr>
        <p:txBody>
          <a:bodyPr/>
          <a:lstStyle>
            <a:lvl1pPr algn="r">
              <a:defRPr>
                <a:solidFill>
                  <a:srgbClr val="FFFF00"/>
                </a:solidFill>
                <a:latin typeface="Bebas Neue Bold" pitchFamily="34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149080"/>
            <a:ext cx="6408712" cy="2016224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675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177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672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B924-80EE-4911-9268-4CBDEA7C59D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A1F-2DA9-445E-B16B-33F82461C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753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669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041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360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341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66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5384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8757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8950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esign\2014\02_пед\53_шаблон презентации\01_slide rsvpu_bg_page_4x3_var.3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102"/>
            <a:ext cx="9179491" cy="6883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design\2014\02_пед\53_шаблон презентации\01_slide rsvpu_bg_page_4x3_var.3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1" y="-25102"/>
            <a:ext cx="9179491" cy="6883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1628800"/>
            <a:ext cx="6563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C1DF7-B94B-4F96-A072-358F9E1983F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952AF-21AD-4F0A-ACB4-8866ABDBF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82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D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004D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rgbClr val="00ACC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ntspi.ru/bitrix/templates/main/images/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7166"/>
            <a:ext cx="1428760" cy="133350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9144000" cy="20002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араллелограмм 4"/>
          <p:cNvSpPr/>
          <p:nvPr/>
        </p:nvSpPr>
        <p:spPr>
          <a:xfrm>
            <a:off x="5000628" y="6215082"/>
            <a:ext cx="4143372" cy="642918"/>
          </a:xfrm>
          <a:prstGeom prst="parallelogram">
            <a:avLst>
              <a:gd name="adj" fmla="val 136593"/>
            </a:avLst>
          </a:prstGeom>
          <a:solidFill>
            <a:srgbClr val="0939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29224" y="6211669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www.ntspi.ru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00306"/>
            <a:ext cx="91440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ИЗМЕНЕНИЕ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СРОКОВ и СПОСОБОВ ПОДАЧИ ДОКУМЕНТОВ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В ПРИЕМНУЮ КОМИССИЮ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57298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Приказ Министерства науки и высшего образования Российской Федерации от 03.04.2020г. №547 </a:t>
            </a:r>
          </a:p>
          <a:p>
            <a:pPr algn="ctr"/>
            <a:r>
              <a:rPr lang="ru-RU" sz="2800" dirty="0" smtClean="0"/>
              <a:t>«Об особенностях приема на обучение по образовательным программам высшего образования - программам бакалавриата, программам специалитета, программам магистратуры, программам подготовки научно-педагогических кадров в аспирантуре на 2020/21 учебный год»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41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С 20 ИЮНЯ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начинается прием документов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14356"/>
            <a:ext cx="88583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Срок завершения приема документов на программы БАКАЛАВРИАТА, ОЧНАЯ форма обучения 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(для лиц, поступающих по внутренним экзаменам: инвалиды, иностранные граждане, а также абитуриенты, имеющие диплом СПО или поступающие на программы Факультета спорта и безопасности жизнедеятельности, Факультета художественного образования, Факультета филологии и массовых коммуникация – Русский язык и литература)</a:t>
            </a:r>
          </a:p>
          <a:p>
            <a:pPr algn="ctr">
              <a:spcAft>
                <a:spcPts val="600"/>
              </a:spcAft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6000768"/>
            <a:ext cx="80724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ВСТУПИТЕЛЬНЫЕ ИСПЫТАНИЯ БУДУТ СДАВАТЬСЯ В ДИСТАНЦИОННОЙ ФОРМЕ!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6947"/>
            <a:ext cx="157163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Официальный день объявления результатов последнего ЕГЭ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431108"/>
            <a:ext cx="107157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приеме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9 </a:t>
            </a:r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23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4431108"/>
            <a:ext cx="107157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err="1" smtClean="0"/>
              <a:t>Размеще-ние</a:t>
            </a:r>
            <a:r>
              <a:rPr lang="ru-RU" sz="1200" dirty="0" smtClean="0"/>
              <a:t> конкурсных списков </a:t>
            </a:r>
            <a:r>
              <a:rPr lang="ru-RU" sz="1200" dirty="0" err="1" smtClean="0"/>
              <a:t>поступа-ющих</a:t>
            </a:r>
            <a:r>
              <a:rPr lang="ru-RU" sz="1200" dirty="0" smtClean="0"/>
              <a:t> на сайте института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4431108"/>
            <a:ext cx="107157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Завершение </a:t>
            </a:r>
            <a:r>
              <a:rPr lang="ru-RU" sz="1200" dirty="0" err="1" smtClean="0"/>
              <a:t>вступитель-ных</a:t>
            </a:r>
            <a:r>
              <a:rPr lang="ru-RU" sz="1200" dirty="0" smtClean="0"/>
              <a:t> испытаний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24 </a:t>
            </a:r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857752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29 </a:t>
            </a:r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4431108"/>
            <a:ext cx="107157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согласии на зачисление в</a:t>
            </a:r>
            <a:r>
              <a:rPr lang="ru-RU" sz="1200" b="1" dirty="0" smtClean="0"/>
              <a:t> </a:t>
            </a:r>
            <a:r>
              <a:rPr lang="en-US" sz="1200" b="1" dirty="0" smtClean="0"/>
              <a:t>I</a:t>
            </a:r>
            <a:r>
              <a:rPr lang="ru-RU" sz="1200" b="1" dirty="0" smtClean="0"/>
              <a:t> этапе</a:t>
            </a:r>
            <a:endParaRPr lang="ru-R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32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4431108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Приказ о зачислении</a:t>
            </a:r>
          </a:p>
          <a:p>
            <a:pPr algn="ctr"/>
            <a:r>
              <a:rPr lang="ru-RU" sz="1200" b="1" dirty="0" smtClean="0"/>
              <a:t> </a:t>
            </a:r>
            <a:r>
              <a:rPr lang="en-US" sz="1200" b="1" dirty="0" smtClean="0"/>
              <a:t>I</a:t>
            </a:r>
            <a:r>
              <a:rPr lang="ru-RU" sz="1200" b="1" dirty="0" smtClean="0"/>
              <a:t> этап</a:t>
            </a:r>
            <a:endParaRPr lang="ru-RU" sz="12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4071942"/>
            <a:ext cx="9144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1285852" y="3857628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143108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7000892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34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072430" y="3425611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37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7000892" y="4431108"/>
            <a:ext cx="107157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согласии на зачисление во </a:t>
            </a:r>
            <a:r>
              <a:rPr lang="en-US" sz="1200" b="1" dirty="0" smtClean="0"/>
              <a:t>II</a:t>
            </a:r>
            <a:r>
              <a:rPr lang="ru-RU" sz="1200" b="1" dirty="0" smtClean="0"/>
              <a:t> этапе</a:t>
            </a:r>
            <a:endParaRPr lang="ru-RU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072430" y="4431108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Приказ о зачислении</a:t>
            </a:r>
          </a:p>
          <a:p>
            <a:pPr algn="ctr"/>
            <a:r>
              <a:rPr lang="ru-RU" sz="1200" b="1" dirty="0" smtClean="0"/>
              <a:t> </a:t>
            </a:r>
            <a:r>
              <a:rPr lang="en-US" sz="1200" b="1" dirty="0" smtClean="0"/>
              <a:t>II</a:t>
            </a:r>
            <a:r>
              <a:rPr lang="ru-RU" sz="1200" b="1" dirty="0" smtClean="0"/>
              <a:t> этап</a:t>
            </a:r>
            <a:endParaRPr lang="ru-RU" sz="1200" b="1" dirty="0"/>
          </a:p>
        </p:txBody>
      </p:sp>
      <p:sp>
        <p:nvSpPr>
          <p:cNvPr id="42" name="Стрелка вниз 41"/>
          <p:cNvSpPr/>
          <p:nvPr/>
        </p:nvSpPr>
        <p:spPr>
          <a:xfrm>
            <a:off x="3214678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4286248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5286380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6357950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7500958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8572528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88583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Срок завершения приема документов </a:t>
            </a:r>
          </a:p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на программы БАКАЛАВРИАТА, </a:t>
            </a:r>
          </a:p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ОЧНАЯ форма обучения 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(для лиц, поступающих по только по результатам ЕГЭ)</a:t>
            </a:r>
          </a:p>
          <a:p>
            <a:pPr algn="ctr">
              <a:spcAft>
                <a:spcPts val="600"/>
              </a:spcAft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955589"/>
            <a:ext cx="835824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ВСТУПИТЕЛЬНЫЕ ИСПЫТАНИЯ БУДУТ СДАВАТЬСЯ В ДИСТАНЦИОННОЙ ФОРМЕ!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" y="2071678"/>
            <a:ext cx="157163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Официальный день объявления результатов последнего ЕГЭ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3929066"/>
            <a:ext cx="1285884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Последний день приема заявлений о приеме</a:t>
            </a:r>
            <a:endParaRPr lang="ru-RU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2786058"/>
            <a:ext cx="1214446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23 </a:t>
            </a:r>
          </a:p>
          <a:p>
            <a:pPr algn="ctr"/>
            <a:r>
              <a:rPr lang="ru-RU" sz="1200" dirty="0" smtClean="0"/>
              <a:t>календарный день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2786058"/>
            <a:ext cx="1214446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24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200" dirty="0" smtClean="0"/>
              <a:t>календарный день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3929066"/>
            <a:ext cx="1214446" cy="1492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Размещение конкурсных списков </a:t>
            </a:r>
            <a:r>
              <a:rPr lang="ru-RU" sz="1300" dirty="0" err="1" smtClean="0"/>
              <a:t>поступа-ющих</a:t>
            </a:r>
            <a:r>
              <a:rPr lang="ru-RU" sz="1300" dirty="0" smtClean="0"/>
              <a:t> на сайте института</a:t>
            </a:r>
            <a:endParaRPr lang="ru-RU" sz="1300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2786058"/>
            <a:ext cx="1143008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29 </a:t>
            </a:r>
          </a:p>
          <a:p>
            <a:pPr algn="ctr"/>
            <a:r>
              <a:rPr lang="ru-RU" sz="1200" dirty="0" smtClean="0"/>
              <a:t>календарный день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72132" y="2786058"/>
            <a:ext cx="1143008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32 </a:t>
            </a:r>
          </a:p>
          <a:p>
            <a:pPr algn="ctr"/>
            <a:r>
              <a:rPr lang="ru-RU" sz="1200" dirty="0" smtClean="0"/>
              <a:t>календарный день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3929066"/>
            <a:ext cx="1143008" cy="1492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Последний день приема заявлений о согласии на зачисление  в </a:t>
            </a:r>
            <a:r>
              <a:rPr lang="en-US" sz="1300" dirty="0" smtClean="0"/>
              <a:t>I</a:t>
            </a:r>
            <a:r>
              <a:rPr lang="ru-RU" sz="1300" dirty="0" smtClean="0"/>
              <a:t> этапе</a:t>
            </a:r>
            <a:endParaRPr lang="ru-RU" sz="1300" dirty="0"/>
          </a:p>
        </p:txBody>
      </p:sp>
      <p:sp>
        <p:nvSpPr>
          <p:cNvPr id="17" name="TextBox 16"/>
          <p:cNvSpPr txBox="1"/>
          <p:nvPr/>
        </p:nvSpPr>
        <p:spPr>
          <a:xfrm>
            <a:off x="5572132" y="3929066"/>
            <a:ext cx="1143008" cy="6924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Приказ о зачислении </a:t>
            </a:r>
          </a:p>
          <a:p>
            <a:pPr algn="ctr"/>
            <a:r>
              <a:rPr lang="en-US" sz="1300" dirty="0" smtClean="0"/>
              <a:t>I</a:t>
            </a:r>
            <a:r>
              <a:rPr lang="ru-RU" sz="1300" dirty="0" smtClean="0"/>
              <a:t> этап</a:t>
            </a:r>
            <a:endParaRPr lang="ru-RU" sz="13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3500438"/>
            <a:ext cx="9144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1500166" y="3071810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285984" y="357187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643306" y="357187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857752" y="357187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6072198" y="357187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786578" y="2786058"/>
            <a:ext cx="1143008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34 </a:t>
            </a:r>
          </a:p>
          <a:p>
            <a:pPr algn="ctr"/>
            <a:r>
              <a:rPr lang="ru-RU" sz="1200" dirty="0" smtClean="0"/>
              <a:t>календарный день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001024" y="2786058"/>
            <a:ext cx="1142976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37 </a:t>
            </a:r>
          </a:p>
          <a:p>
            <a:pPr algn="ctr"/>
            <a:r>
              <a:rPr lang="ru-RU" sz="1200" dirty="0" smtClean="0"/>
              <a:t>календарный день</a:t>
            </a:r>
            <a:endParaRPr lang="ru-RU" sz="1200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7286644" y="357187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8501090" y="357187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786578" y="3929066"/>
            <a:ext cx="1143008" cy="1492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Последний день приема заявлений о согласии на зачисление во </a:t>
            </a:r>
            <a:r>
              <a:rPr lang="en-US" sz="1300" dirty="0" smtClean="0"/>
              <a:t>II</a:t>
            </a:r>
            <a:r>
              <a:rPr lang="ru-RU" sz="1300" dirty="0" smtClean="0"/>
              <a:t> этапе</a:t>
            </a:r>
            <a:endParaRPr lang="ru-RU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8000992" y="3929066"/>
            <a:ext cx="1143008" cy="6924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Приказ о зачислении </a:t>
            </a:r>
          </a:p>
          <a:p>
            <a:pPr algn="ctr"/>
            <a:r>
              <a:rPr lang="en-US" sz="1300" dirty="0" smtClean="0"/>
              <a:t>II</a:t>
            </a:r>
            <a:r>
              <a:rPr lang="ru-RU" sz="1300" dirty="0" smtClean="0"/>
              <a:t> этап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356"/>
            <a:ext cx="885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      Срок завершения приема документов на программы БАКАЛАВРИАТА,</a:t>
            </a:r>
          </a:p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ЗАОЧНАЯ форма обучения </a:t>
            </a:r>
          </a:p>
          <a:p>
            <a:pPr algn="ctr">
              <a:spcAft>
                <a:spcPts val="600"/>
              </a:spcAft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5643578"/>
            <a:ext cx="80724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ВСТУПИТЕЛЬНЫЕ ИСПЫТАНИЯ БУДУТ СДАВАТЬСЯ В ДИСТАНЦИОННОЙ ФОРМЕ!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6" y="1857364"/>
            <a:ext cx="157163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Официальный день объявления результатов последнего ЕГЭ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3627783"/>
            <a:ext cx="107157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приеме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2571744"/>
            <a:ext cx="11430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Не ранее </a:t>
            </a:r>
            <a:r>
              <a:rPr lang="ru-RU" sz="1400" b="1" dirty="0" smtClean="0"/>
              <a:t>23 </a:t>
            </a:r>
          </a:p>
          <a:p>
            <a:pPr algn="ctr"/>
            <a:r>
              <a:rPr lang="ru-RU" sz="1100" dirty="0" smtClean="0"/>
              <a:t>календарного дня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30</a:t>
            </a:r>
            <a:endParaRPr lang="ru-RU" sz="1400" dirty="0" smtClean="0"/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3643314"/>
            <a:ext cx="114300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Размещение конкурсных списков </a:t>
            </a:r>
            <a:r>
              <a:rPr lang="ru-RU" sz="1200" dirty="0" err="1" smtClean="0"/>
              <a:t>поступа-ющих</a:t>
            </a:r>
            <a:r>
              <a:rPr lang="ru-RU" sz="1200" dirty="0" smtClean="0"/>
              <a:t> на сайте института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3643314"/>
            <a:ext cx="107157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Завершение </a:t>
            </a:r>
            <a:r>
              <a:rPr lang="ru-RU" sz="1200" dirty="0" err="1" smtClean="0"/>
              <a:t>вступитель-ных</a:t>
            </a:r>
            <a:r>
              <a:rPr lang="ru-RU" sz="1200" dirty="0" smtClean="0"/>
              <a:t> испытаний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31 </a:t>
            </a:r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42876" y="3214686"/>
            <a:ext cx="8643966" cy="276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1714480" y="2857496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571736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357950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34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7715272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37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7950" y="3643314"/>
            <a:ext cx="107157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согласии на зачисление</a:t>
            </a:r>
            <a:endParaRPr lang="ru-RU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715272" y="3643314"/>
            <a:ext cx="107157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Приказ о зачислении</a:t>
            </a:r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42" name="Стрелка вниз 41"/>
          <p:cNvSpPr/>
          <p:nvPr/>
        </p:nvSpPr>
        <p:spPr>
          <a:xfrm>
            <a:off x="4071934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5500694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6858016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8215338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356"/>
            <a:ext cx="885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      Срок завершения приема документов на программы МАГИСТРАТУРЫ, </a:t>
            </a:r>
          </a:p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очная и заочная формы обучения </a:t>
            </a:r>
          </a:p>
          <a:p>
            <a:pPr algn="ctr">
              <a:spcAft>
                <a:spcPts val="600"/>
              </a:spcAft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5643578"/>
            <a:ext cx="80724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ВСТУПИТЕЛЬНЫЕ ИСПЫТАНИЯ БУДУТ СДАВАТЬСЯ В ДИСТАНЦИОННОЙ ФОРМЕ!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4" y="1857364"/>
            <a:ext cx="157163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Официальный день объявления результатов последнего ЕГЭ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627783"/>
            <a:ext cx="107157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приеме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2571744"/>
            <a:ext cx="11430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Не ранее </a:t>
            </a:r>
            <a:r>
              <a:rPr lang="ru-RU" sz="1400" b="1" dirty="0" smtClean="0"/>
              <a:t>23 </a:t>
            </a:r>
          </a:p>
          <a:p>
            <a:pPr algn="ctr"/>
            <a:r>
              <a:rPr lang="ru-RU" sz="1100" dirty="0" smtClean="0"/>
              <a:t>календарного дня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30</a:t>
            </a:r>
            <a:endParaRPr lang="ru-RU" sz="1400" dirty="0" smtClean="0"/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3643314"/>
            <a:ext cx="114300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Размещение конкурсных списков </a:t>
            </a:r>
            <a:r>
              <a:rPr lang="ru-RU" sz="1200" dirty="0" err="1" smtClean="0"/>
              <a:t>поступа-ющих</a:t>
            </a:r>
            <a:r>
              <a:rPr lang="ru-RU" sz="1200" dirty="0" smtClean="0"/>
              <a:t> на сайте института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3643314"/>
            <a:ext cx="107157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Завершение </a:t>
            </a:r>
            <a:r>
              <a:rPr lang="ru-RU" sz="1200" dirty="0" err="1" smtClean="0"/>
              <a:t>вступитель-ных</a:t>
            </a:r>
            <a:r>
              <a:rPr lang="ru-RU" sz="1200" dirty="0" smtClean="0"/>
              <a:t> испытаний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31 </a:t>
            </a:r>
          </a:p>
          <a:p>
            <a:pPr algn="ctr"/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14314" y="3214686"/>
            <a:ext cx="8643966" cy="437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1785918" y="2857496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43174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429388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34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7786710" y="2571744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37</a:t>
            </a:r>
            <a:r>
              <a:rPr lang="ru-RU" sz="1400" dirty="0" smtClean="0"/>
              <a:t> </a:t>
            </a:r>
            <a:r>
              <a:rPr lang="ru-RU" sz="1100" dirty="0" smtClean="0"/>
              <a:t>календарный день</a:t>
            </a:r>
            <a:endParaRPr lang="ru-R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6429388" y="3643314"/>
            <a:ext cx="107157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Последний день приема заявлений о согласии на зачисление</a:t>
            </a:r>
            <a:endParaRPr lang="ru-RU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786710" y="3643314"/>
            <a:ext cx="107157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Приказ о зачислении</a:t>
            </a:r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42" name="Стрелка вниз 41"/>
          <p:cNvSpPr/>
          <p:nvPr/>
        </p:nvSpPr>
        <p:spPr>
          <a:xfrm>
            <a:off x="4143372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5572132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6929454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8286776" y="328612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7572428" cy="280076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Перечень документов: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паспорт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документ об образовании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медицинская справка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документ, подтверждающий льготы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договор на целевое обучение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Предоставляются только сканы документов!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4143380"/>
            <a:ext cx="4143404" cy="171451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4286256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 электронной форме посредством электронной информационной системы организации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4143380"/>
            <a:ext cx="4000528" cy="171451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57818" y="464344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ГОСУСЛУГИ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500298" y="3429000"/>
            <a:ext cx="500066" cy="714380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58016" y="3429000"/>
            <a:ext cx="428628" cy="714380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0100" y="5929330"/>
            <a:ext cx="700092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607220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Только 2 способа подачи документов!!!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19" y="0"/>
            <a:ext cx="9361040" cy="67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500726" y="5857892"/>
            <a:ext cx="3714744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00694" y="5884151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8 906 802 55 59</a:t>
            </a:r>
          </a:p>
          <a:p>
            <a:r>
              <a:rPr lang="en-US" sz="2400" b="1" dirty="0" smtClean="0"/>
              <a:t>E-mail</a:t>
            </a:r>
            <a:r>
              <a:rPr lang="ru-RU" sz="2400" b="1" dirty="0" smtClean="0"/>
              <a:t>: </a:t>
            </a:r>
            <a:r>
              <a:rPr lang="en-US" sz="2400" b="1" dirty="0" smtClean="0"/>
              <a:t>ntgspi@yandex.ru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0651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vpu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РГППУ">
      <a:majorFont>
        <a:latin typeface="PF DinDisplay Pro"/>
        <a:ea typeface=""/>
        <a:cs typeface=""/>
      </a:majorFont>
      <a:minorFont>
        <a:latin typeface="PF DinDisplay Pro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</TotalTime>
  <Words>496</Words>
  <Application>Microsoft Office PowerPoint</Application>
  <PresentationFormat>Экран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rsvpu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НТГСПА</dc:creator>
  <cp:lastModifiedBy>Windows User</cp:lastModifiedBy>
  <cp:revision>316</cp:revision>
  <dcterms:created xsi:type="dcterms:W3CDTF">2015-12-15T03:09:32Z</dcterms:created>
  <dcterms:modified xsi:type="dcterms:W3CDTF">2020-04-21T15:54:33Z</dcterms:modified>
</cp:coreProperties>
</file>